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75" r:id="rId2"/>
    <p:sldId id="257" r:id="rId3"/>
    <p:sldId id="259" r:id="rId4"/>
    <p:sldId id="261" r:id="rId5"/>
    <p:sldId id="262" r:id="rId6"/>
    <p:sldId id="278" r:id="rId7"/>
    <p:sldId id="264" r:id="rId8"/>
    <p:sldId id="290" r:id="rId9"/>
    <p:sldId id="289" r:id="rId10"/>
    <p:sldId id="293" r:id="rId11"/>
    <p:sldId id="291" r:id="rId12"/>
    <p:sldId id="279" r:id="rId13"/>
    <p:sldId id="292" r:id="rId14"/>
    <p:sldId id="263" r:id="rId15"/>
    <p:sldId id="280" r:id="rId16"/>
    <p:sldId id="294" r:id="rId17"/>
    <p:sldId id="296" r:id="rId18"/>
    <p:sldId id="295" r:id="rId19"/>
    <p:sldId id="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67B"/>
    <a:srgbClr val="FF9900"/>
    <a:srgbClr val="FF00FF"/>
    <a:srgbClr val="FFCC00"/>
    <a:srgbClr val="FFCCFF"/>
    <a:srgbClr val="FFFF99"/>
    <a:srgbClr val="FFFF66"/>
    <a:srgbClr val="FF66CC"/>
    <a:srgbClr val="240E7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79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B9022D-20DA-4587-9342-E7152A7882E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B2E9F4-4B88-422B-B053-F3BF92197641}">
      <dgm:prSet phldrT="[Text]"/>
      <dgm:spPr>
        <a:solidFill>
          <a:schemeClr val="accent5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মেমোরির ক্ষমতা </a:t>
          </a:r>
          <a:endParaRPr lang="en-US" dirty="0"/>
        </a:p>
      </dgm:t>
    </dgm:pt>
    <dgm:pt modelId="{4D5959D5-9675-4A63-9205-498BBDB55E80}" type="parTrans" cxnId="{6087A9AC-EB7D-4EC0-B4C0-DA3752810234}">
      <dgm:prSet/>
      <dgm:spPr/>
      <dgm:t>
        <a:bodyPr/>
        <a:lstStyle/>
        <a:p>
          <a:endParaRPr lang="en-US"/>
        </a:p>
      </dgm:t>
    </dgm:pt>
    <dgm:pt modelId="{ABAFBC0F-320F-430D-887B-882916C35163}" type="sibTrans" cxnId="{6087A9AC-EB7D-4EC0-B4C0-DA3752810234}">
      <dgm:prSet/>
      <dgm:spPr/>
      <dgm:t>
        <a:bodyPr/>
        <a:lstStyle/>
        <a:p>
          <a:endParaRPr lang="en-US"/>
        </a:p>
      </dgm:t>
    </dgm:pt>
    <dgm:pt modelId="{7115E6C0-5878-495E-A476-430BFF96E36C}">
      <dgm:prSet phldrT="[Text]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গতি যা হার্টজ 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Hz)</a:t>
          </a:r>
          <a:endParaRPr lang="en-US" dirty="0"/>
        </a:p>
      </dgm:t>
    </dgm:pt>
    <dgm:pt modelId="{B90FF6D5-6570-4A88-B1EA-30F42B17F87F}" type="parTrans" cxnId="{F8345CA3-3C05-4ED0-960C-BC545BD75A0F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/>
        </a:p>
      </dgm:t>
    </dgm:pt>
    <dgm:pt modelId="{DBF06D4F-51F7-4811-A721-E9B6ACB63569}" type="sibTrans" cxnId="{F8345CA3-3C05-4ED0-960C-BC545BD75A0F}">
      <dgm:prSet/>
      <dgm:spPr/>
      <dgm:t>
        <a:bodyPr/>
        <a:lstStyle/>
        <a:p>
          <a:endParaRPr lang="en-US"/>
        </a:p>
      </dgm:t>
    </dgm:pt>
    <dgm:pt modelId="{A99F03A5-80C4-4880-BAC2-604395980A63}">
      <dgm:prSet phldrT="[Text]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ক্ষমতা যা বাইট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(Byte)</a:t>
          </a:r>
          <a:endParaRPr lang="en-US" dirty="0"/>
        </a:p>
      </dgm:t>
    </dgm:pt>
    <dgm:pt modelId="{8F3E036A-3D49-4C07-B80F-BBCE198DCCB6}" type="parTrans" cxnId="{886F3FD7-E222-4A16-AA13-69DBD3AEAC5B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/>
        </a:p>
      </dgm:t>
    </dgm:pt>
    <dgm:pt modelId="{AB14E85F-76B6-4D1A-AA5C-009A8FC18B83}" type="sibTrans" cxnId="{886F3FD7-E222-4A16-AA13-69DBD3AEAC5B}">
      <dgm:prSet/>
      <dgm:spPr/>
      <dgm:t>
        <a:bodyPr/>
        <a:lstStyle/>
        <a:p>
          <a:endParaRPr lang="en-US"/>
        </a:p>
      </dgm:t>
    </dgm:pt>
    <dgm:pt modelId="{BB6288CD-B0F4-4AC4-B3B1-3840BFD6F5DF}" type="pres">
      <dgm:prSet presAssocID="{0DB9022D-20DA-4587-9342-E7152A7882E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7F9937A-6B6F-4517-8BB0-B725665D2002}" type="pres">
      <dgm:prSet presAssocID="{F2B2E9F4-4B88-422B-B053-F3BF92197641}" presName="root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C105DB71-E945-48AB-8177-6323CAC2701A}" type="pres">
      <dgm:prSet presAssocID="{F2B2E9F4-4B88-422B-B053-F3BF92197641}" presName="rootComposite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BCFED3BA-3DDF-4C30-8B27-E7D46D715EAA}" type="pres">
      <dgm:prSet presAssocID="{F2B2E9F4-4B88-422B-B053-F3BF92197641}" presName="rootText" presStyleLbl="node1" presStyleIdx="0" presStyleCnt="1"/>
      <dgm:spPr/>
      <dgm:t>
        <a:bodyPr/>
        <a:lstStyle/>
        <a:p>
          <a:endParaRPr lang="en-US"/>
        </a:p>
      </dgm:t>
    </dgm:pt>
    <dgm:pt modelId="{C592F3FB-AA0D-44E0-9EE4-680783DAEDE3}" type="pres">
      <dgm:prSet presAssocID="{F2B2E9F4-4B88-422B-B053-F3BF92197641}" presName="rootConnector" presStyleLbl="node1" presStyleIdx="0" presStyleCnt="1"/>
      <dgm:spPr/>
      <dgm:t>
        <a:bodyPr/>
        <a:lstStyle/>
        <a:p>
          <a:endParaRPr lang="en-US"/>
        </a:p>
      </dgm:t>
    </dgm:pt>
    <dgm:pt modelId="{001F935F-4F9F-4038-A2F6-CC6346CE0E89}" type="pres">
      <dgm:prSet presAssocID="{F2B2E9F4-4B88-422B-B053-F3BF92197641}" presName="childShape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193F7246-8DB4-4547-A40E-AF4746B52BA7}" type="pres">
      <dgm:prSet presAssocID="{B90FF6D5-6570-4A88-B1EA-30F42B17F87F}" presName="Name13" presStyleLbl="parChTrans1D2" presStyleIdx="0" presStyleCnt="2"/>
      <dgm:spPr/>
      <dgm:t>
        <a:bodyPr/>
        <a:lstStyle/>
        <a:p>
          <a:endParaRPr lang="en-US"/>
        </a:p>
      </dgm:t>
    </dgm:pt>
    <dgm:pt modelId="{A12A7338-50B4-4F91-A564-F19C726C5608}" type="pres">
      <dgm:prSet presAssocID="{7115E6C0-5878-495E-A476-430BFF96E36C}" presName="childText" presStyleLbl="bgAcc1" presStyleIdx="0" presStyleCnt="2" custScaleX="2087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EE916-DBDF-468B-B67F-2CE0F8848674}" type="pres">
      <dgm:prSet presAssocID="{8F3E036A-3D49-4C07-B80F-BBCE198DCCB6}" presName="Name13" presStyleLbl="parChTrans1D2" presStyleIdx="1" presStyleCnt="2"/>
      <dgm:spPr/>
      <dgm:t>
        <a:bodyPr/>
        <a:lstStyle/>
        <a:p>
          <a:endParaRPr lang="en-US"/>
        </a:p>
      </dgm:t>
    </dgm:pt>
    <dgm:pt modelId="{E2361F42-7690-45FD-9A46-BB8B2B13EE7B}" type="pres">
      <dgm:prSet presAssocID="{A99F03A5-80C4-4880-BAC2-604395980A63}" presName="childText" presStyleLbl="bgAcc1" presStyleIdx="1" presStyleCnt="2" custScaleX="207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54BCCF-EEE3-4705-BCCF-1D56E86B5806}" type="presOf" srcId="{F2B2E9F4-4B88-422B-B053-F3BF92197641}" destId="{C592F3FB-AA0D-44E0-9EE4-680783DAEDE3}" srcOrd="1" destOrd="0" presId="urn:microsoft.com/office/officeart/2005/8/layout/hierarchy3"/>
    <dgm:cxn modelId="{886F3FD7-E222-4A16-AA13-69DBD3AEAC5B}" srcId="{F2B2E9F4-4B88-422B-B053-F3BF92197641}" destId="{A99F03A5-80C4-4880-BAC2-604395980A63}" srcOrd="1" destOrd="0" parTransId="{8F3E036A-3D49-4C07-B80F-BBCE198DCCB6}" sibTransId="{AB14E85F-76B6-4D1A-AA5C-009A8FC18B83}"/>
    <dgm:cxn modelId="{6087A9AC-EB7D-4EC0-B4C0-DA3752810234}" srcId="{0DB9022D-20DA-4587-9342-E7152A7882EE}" destId="{F2B2E9F4-4B88-422B-B053-F3BF92197641}" srcOrd="0" destOrd="0" parTransId="{4D5959D5-9675-4A63-9205-498BBDB55E80}" sibTransId="{ABAFBC0F-320F-430D-887B-882916C35163}"/>
    <dgm:cxn modelId="{F8345CA3-3C05-4ED0-960C-BC545BD75A0F}" srcId="{F2B2E9F4-4B88-422B-B053-F3BF92197641}" destId="{7115E6C0-5878-495E-A476-430BFF96E36C}" srcOrd="0" destOrd="0" parTransId="{B90FF6D5-6570-4A88-B1EA-30F42B17F87F}" sibTransId="{DBF06D4F-51F7-4811-A721-E9B6ACB63569}"/>
    <dgm:cxn modelId="{C25536E4-E8F0-47B8-ABE9-754BB1DC4200}" type="presOf" srcId="{7115E6C0-5878-495E-A476-430BFF96E36C}" destId="{A12A7338-50B4-4F91-A564-F19C726C5608}" srcOrd="0" destOrd="0" presId="urn:microsoft.com/office/officeart/2005/8/layout/hierarchy3"/>
    <dgm:cxn modelId="{50EDB0DA-0710-4E84-80E9-98210E28BE42}" type="presOf" srcId="{0DB9022D-20DA-4587-9342-E7152A7882EE}" destId="{BB6288CD-B0F4-4AC4-B3B1-3840BFD6F5DF}" srcOrd="0" destOrd="0" presId="urn:microsoft.com/office/officeart/2005/8/layout/hierarchy3"/>
    <dgm:cxn modelId="{25A4A6F5-F92B-45E3-89A8-D63BE6832640}" type="presOf" srcId="{F2B2E9F4-4B88-422B-B053-F3BF92197641}" destId="{BCFED3BA-3DDF-4C30-8B27-E7D46D715EAA}" srcOrd="0" destOrd="0" presId="urn:microsoft.com/office/officeart/2005/8/layout/hierarchy3"/>
    <dgm:cxn modelId="{BC0B0890-DBFD-4939-8C57-82AF6B6E2734}" type="presOf" srcId="{8F3E036A-3D49-4C07-B80F-BBCE198DCCB6}" destId="{CD7EE916-DBDF-468B-B67F-2CE0F8848674}" srcOrd="0" destOrd="0" presId="urn:microsoft.com/office/officeart/2005/8/layout/hierarchy3"/>
    <dgm:cxn modelId="{7D4D9092-A0BA-49FF-9850-736329A31986}" type="presOf" srcId="{A99F03A5-80C4-4880-BAC2-604395980A63}" destId="{E2361F42-7690-45FD-9A46-BB8B2B13EE7B}" srcOrd="0" destOrd="0" presId="urn:microsoft.com/office/officeart/2005/8/layout/hierarchy3"/>
    <dgm:cxn modelId="{56E498B5-4831-4CB4-BD5F-1A2E59A4C297}" type="presOf" srcId="{B90FF6D5-6570-4A88-B1EA-30F42B17F87F}" destId="{193F7246-8DB4-4547-A40E-AF4746B52BA7}" srcOrd="0" destOrd="0" presId="urn:microsoft.com/office/officeart/2005/8/layout/hierarchy3"/>
    <dgm:cxn modelId="{A062D3F3-656E-42DE-BD7F-29405B8889AF}" type="presParOf" srcId="{BB6288CD-B0F4-4AC4-B3B1-3840BFD6F5DF}" destId="{87F9937A-6B6F-4517-8BB0-B725665D2002}" srcOrd="0" destOrd="0" presId="urn:microsoft.com/office/officeart/2005/8/layout/hierarchy3"/>
    <dgm:cxn modelId="{7A8BAF49-694A-4EE9-810F-B36A155F4B4C}" type="presParOf" srcId="{87F9937A-6B6F-4517-8BB0-B725665D2002}" destId="{C105DB71-E945-48AB-8177-6323CAC2701A}" srcOrd="0" destOrd="0" presId="urn:microsoft.com/office/officeart/2005/8/layout/hierarchy3"/>
    <dgm:cxn modelId="{4C095DCA-12D1-4C36-8896-3C8C9A3026D1}" type="presParOf" srcId="{C105DB71-E945-48AB-8177-6323CAC2701A}" destId="{BCFED3BA-3DDF-4C30-8B27-E7D46D715EAA}" srcOrd="0" destOrd="0" presId="urn:microsoft.com/office/officeart/2005/8/layout/hierarchy3"/>
    <dgm:cxn modelId="{6C28790C-1FF1-4BD0-A51E-999C3534F3EA}" type="presParOf" srcId="{C105DB71-E945-48AB-8177-6323CAC2701A}" destId="{C592F3FB-AA0D-44E0-9EE4-680783DAEDE3}" srcOrd="1" destOrd="0" presId="urn:microsoft.com/office/officeart/2005/8/layout/hierarchy3"/>
    <dgm:cxn modelId="{54283B74-3DE0-4D38-879A-FC21A5062575}" type="presParOf" srcId="{87F9937A-6B6F-4517-8BB0-B725665D2002}" destId="{001F935F-4F9F-4038-A2F6-CC6346CE0E89}" srcOrd="1" destOrd="0" presId="urn:microsoft.com/office/officeart/2005/8/layout/hierarchy3"/>
    <dgm:cxn modelId="{D913ECFD-D926-4730-81B7-49596B8402C5}" type="presParOf" srcId="{001F935F-4F9F-4038-A2F6-CC6346CE0E89}" destId="{193F7246-8DB4-4547-A40E-AF4746B52BA7}" srcOrd="0" destOrd="0" presId="urn:microsoft.com/office/officeart/2005/8/layout/hierarchy3"/>
    <dgm:cxn modelId="{8931F8C2-8267-4492-88E8-733DE0DF0BFB}" type="presParOf" srcId="{001F935F-4F9F-4038-A2F6-CC6346CE0E89}" destId="{A12A7338-50B4-4F91-A564-F19C726C5608}" srcOrd="1" destOrd="0" presId="urn:microsoft.com/office/officeart/2005/8/layout/hierarchy3"/>
    <dgm:cxn modelId="{2C83284D-34E2-484F-A3BD-CE0EA19C6BA0}" type="presParOf" srcId="{001F935F-4F9F-4038-A2F6-CC6346CE0E89}" destId="{CD7EE916-DBDF-468B-B67F-2CE0F8848674}" srcOrd="2" destOrd="0" presId="urn:microsoft.com/office/officeart/2005/8/layout/hierarchy3"/>
    <dgm:cxn modelId="{1628CF7A-6FF4-46C6-BDF8-EC78791241E1}" type="presParOf" srcId="{001F935F-4F9F-4038-A2F6-CC6346CE0E89}" destId="{E2361F42-7690-45FD-9A46-BB8B2B13EE7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5B898-318A-46AB-AC2C-6B976B32554C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5E480-C016-47D9-9F35-D2D234E43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05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8B199B-BCEE-4D5E-B38E-2298333D996B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EB93B-9A35-4FD3-9354-7A1AC7FEA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36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8B199B-BCEE-4D5E-B38E-2298333D996B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EB93B-9A35-4FD3-9354-7A1AC7FEA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4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8B199B-BCEE-4D5E-B38E-2298333D996B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EB93B-9A35-4FD3-9354-7A1AC7FEA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0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8B199B-BCEE-4D5E-B38E-2298333D996B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EB93B-9A35-4FD3-9354-7A1AC7FEA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79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8B199B-BCEE-4D5E-B38E-2298333D996B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EB93B-9A35-4FD3-9354-7A1AC7FEA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0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8B199B-BCEE-4D5E-B38E-2298333D996B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EB93B-9A35-4FD3-9354-7A1AC7FEA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7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8B199B-BCEE-4D5E-B38E-2298333D996B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EB93B-9A35-4FD3-9354-7A1AC7FEA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1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8B199B-BCEE-4D5E-B38E-2298333D996B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EB93B-9A35-4FD3-9354-7A1AC7FEA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7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8B199B-BCEE-4D5E-B38E-2298333D996B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EB93B-9A35-4FD3-9354-7A1AC7FEA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91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8B199B-BCEE-4D5E-B38E-2298333D996B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EB93B-9A35-4FD3-9354-7A1AC7FEA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9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8B199B-BCEE-4D5E-B38E-2298333D996B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EB93B-9A35-4FD3-9354-7A1AC7FEA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3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95">
              <a:srgbClr val="FFFFFF"/>
            </a:gs>
            <a:gs pos="100000">
              <a:schemeClr val="bg1">
                <a:lumMod val="50000"/>
              </a:schemeClr>
            </a:gs>
            <a:gs pos="93000">
              <a:schemeClr val="bg1">
                <a:lumMod val="95000"/>
              </a:schemeClr>
            </a:gs>
            <a:gs pos="86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>
          <a:xfrm>
            <a:off x="435429" y="435429"/>
            <a:ext cx="11292113" cy="599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0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6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7"/>
          <a:stretch/>
        </p:blipFill>
        <p:spPr>
          <a:xfrm>
            <a:off x="8314006" y="1034342"/>
            <a:ext cx="3232568" cy="5348425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577289" y="622863"/>
            <a:ext cx="502920" cy="411480"/>
          </a:xfrm>
          <a:prstGeom prst="star5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346913" y="622863"/>
            <a:ext cx="502920" cy="411480"/>
          </a:xfrm>
          <a:prstGeom prst="star5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577289" y="1361638"/>
            <a:ext cx="502920" cy="411480"/>
          </a:xfrm>
          <a:prstGeom prst="star5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2902" y="2651963"/>
            <a:ext cx="8468411" cy="14630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US" sz="12000" b="1" dirty="0" err="1" smtClean="0">
                <a:solidFill>
                  <a:srgbClr val="F9CD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12000" b="1" dirty="0" smtClean="0">
                <a:solidFill>
                  <a:srgbClr val="F9CD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0" b="1" dirty="0" err="1" smtClean="0">
                <a:solidFill>
                  <a:srgbClr val="F9CD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2000" b="1" dirty="0">
              <a:solidFill>
                <a:srgbClr val="F9CD1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25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37202" y="471819"/>
            <a:ext cx="2452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u="sng" dirty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223" y="3458806"/>
            <a:ext cx="10808594" cy="67784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dirty="0" smtClean="0">
                <a:ln w="11430">
                  <a:noFill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n w="11430">
                  <a:noFill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BD" sz="3200" dirty="0" smtClean="0">
                <a:ln w="11430">
                  <a:noFill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11430">
                  <a:noFill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 সহায়ক</a:t>
            </a:r>
            <a:r>
              <a:rPr lang="en-US" sz="3200" dirty="0">
                <a:ln w="11430">
                  <a:noFill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>
                  <a:noFill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</a:t>
            </a:r>
            <a:r>
              <a:rPr lang="bn-BD" sz="3200" dirty="0">
                <a:ln w="11430">
                  <a:noFill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200" dirty="0" err="1">
                <a:ln w="11430">
                  <a:noFill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রির</a:t>
            </a:r>
            <a:r>
              <a:rPr lang="en-US" sz="3200" dirty="0">
                <a:ln w="11430">
                  <a:noFill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>
                  <a:noFill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ক্ষম</a:t>
            </a:r>
            <a:r>
              <a:rPr lang="bn-BD" sz="3200" dirty="0" smtClean="0">
                <a:ln w="11430">
                  <a:noFill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err="1" smtClean="0">
                <a:ln w="11430">
                  <a:noFill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n w="11430">
                  <a:noFill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noFill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dirty="0" smtClean="0">
                <a:ln w="11430">
                  <a:noFill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noFill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200" dirty="0" smtClean="0">
                <a:ln w="11430">
                  <a:noFill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noFill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ln w="11430">
                  <a:noFill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noFill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n w="11430">
                  <a:noFill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noFill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11430">
                  <a:noFill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noFill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n w="11430">
                  <a:noFill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noFill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n w="11430">
                  <a:noFill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noFill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n w="11430">
                  <a:noFill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  </a:t>
            </a:r>
            <a:r>
              <a:rPr lang="en-US" sz="3200" dirty="0" err="1">
                <a:ln w="11430">
                  <a:noFill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দুইভাবে</a:t>
            </a:r>
            <a:r>
              <a:rPr lang="en-US" sz="3200" dirty="0">
                <a:ln w="11430">
                  <a:noFill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>
                  <a:noFill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>
                <a:ln w="11430">
                  <a:noFill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>
                  <a:noFill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n w="11430">
                  <a:noFill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>
                  <a:noFill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dirty="0">
                <a:ln w="11430">
                  <a:noFill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223" y="808170"/>
            <a:ext cx="6989912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571500" indent="-571500">
              <a:buFont typeface="Wingdings" panose="05000000000000000000" pitchFamily="2" charset="2"/>
              <a:buChar char="q"/>
              <a:defRPr sz="4000">
                <a:ln w="0"/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marL="0" indent="0"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১। </a:t>
            </a:r>
            <a:r>
              <a:rPr lang="bn-BD" sz="3200" dirty="0" smtClean="0">
                <a:solidFill>
                  <a:srgbClr val="C00000"/>
                </a:solidFill>
              </a:rPr>
              <a:t>প্রধান </a:t>
            </a:r>
            <a:r>
              <a:rPr lang="bn-BD" sz="3200" dirty="0">
                <a:solidFill>
                  <a:srgbClr val="C00000"/>
                </a:solidFill>
              </a:rPr>
              <a:t>বা প্রাথমিক </a:t>
            </a:r>
            <a:r>
              <a:rPr lang="bn-BD" sz="3200" dirty="0" smtClean="0">
                <a:solidFill>
                  <a:srgbClr val="C00000"/>
                </a:solidFill>
              </a:rPr>
              <a:t>মেমোরি কত প্রকার?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2267" y="1656434"/>
            <a:ext cx="240582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এক প্রকার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9577" y="1656434"/>
            <a:ext cx="228780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600" dirty="0">
                <a:solidFill>
                  <a:schemeClr val="tx1"/>
                </a:solidFill>
              </a:rPr>
              <a:t>(</a:t>
            </a:r>
            <a:r>
              <a:rPr lang="bn-BD" sz="3600" dirty="0" smtClean="0">
                <a:solidFill>
                  <a:schemeClr val="tx1"/>
                </a:solidFill>
              </a:rPr>
              <a:t>খ) দুই প্রকার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2267" y="2454630"/>
            <a:ext cx="241765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600" dirty="0" smtClean="0">
                <a:solidFill>
                  <a:schemeClr val="tx1"/>
                </a:solidFill>
              </a:rPr>
              <a:t>(গ) </a:t>
            </a:r>
            <a:r>
              <a:rPr lang="bn-BD" sz="3600" dirty="0">
                <a:solidFill>
                  <a:schemeClr val="tx1"/>
                </a:solidFill>
              </a:rPr>
              <a:t>তিন প্রকার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9576" y="2443143"/>
            <a:ext cx="228780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600" dirty="0">
                <a:solidFill>
                  <a:schemeClr val="tx1"/>
                </a:solidFill>
              </a:rPr>
              <a:t>(</a:t>
            </a:r>
            <a:r>
              <a:rPr lang="bn-BD" sz="3600" dirty="0" smtClean="0">
                <a:solidFill>
                  <a:schemeClr val="tx1"/>
                </a:solidFill>
              </a:rPr>
              <a:t>ঘ) </a:t>
            </a:r>
            <a:r>
              <a:rPr lang="bn-BD" sz="3600" dirty="0">
                <a:solidFill>
                  <a:schemeClr val="tx1"/>
                </a:solidFill>
              </a:rPr>
              <a:t>চার প্রকার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0353" y="1731036"/>
            <a:ext cx="737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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57949" y="4052722"/>
            <a:ext cx="6358868" cy="2208853"/>
          </a:xfrm>
          <a:prstGeom prst="round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BD" sz="280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বা সহায়ক</a:t>
            </a:r>
            <a:r>
              <a:rPr lang="en-US" sz="280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মে</a:t>
            </a:r>
            <a:r>
              <a:rPr lang="bn-BD" sz="280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80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রির</a:t>
            </a:r>
            <a:r>
              <a:rPr lang="en-US" sz="280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ক্ষম</a:t>
            </a:r>
            <a:r>
              <a:rPr lang="bn-BD" sz="280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দুইভাবে</a:t>
            </a:r>
            <a:r>
              <a:rPr lang="en-US" sz="280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80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  <a:p>
            <a:pPr marL="914400" indent="-457200" algn="just">
              <a:buFont typeface="Wingdings" panose="05000000000000000000" pitchFamily="2" charset="2"/>
              <a:buChar char="Ø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গতি যা হার্টজ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Hz)</a:t>
            </a:r>
            <a:endParaRPr lang="en-US" sz="2800" dirty="0"/>
          </a:p>
          <a:p>
            <a:pPr marL="914400" indent="-457200" algn="just">
              <a:buFont typeface="Wingdings" panose="05000000000000000000" pitchFamily="2" charset="2"/>
              <a:buChar char="Ø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ক্ষমতা যা বাইট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(Byte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 smtClean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20602" y="4650860"/>
            <a:ext cx="4565154" cy="93490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উত্তরটা মিলিয়ে দেখ- </a:t>
            </a:r>
          </a:p>
        </p:txBody>
      </p:sp>
    </p:spTree>
    <p:extLst>
      <p:ext uri="{BB962C8B-B14F-4D97-AF65-F5344CB8AC3E}">
        <p14:creationId xmlns:p14="http://schemas.microsoft.com/office/powerpoint/2010/main" val="15994552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6816" y="533962"/>
            <a:ext cx="23128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র‍্যাম</a:t>
            </a:r>
            <a:r>
              <a:rPr lang="en-US" sz="4000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u="sng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u="sng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RAM</a:t>
            </a:r>
            <a:r>
              <a:rPr lang="bn-BD" sz="3200" u="sng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endParaRPr lang="en-US" sz="3200" u="sng" dirty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4" y="2212460"/>
            <a:ext cx="2743201" cy="2743201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51699" y="5253166"/>
            <a:ext cx="35463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র‍্যাম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RAM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Random Access Memory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859" y="1241848"/>
            <a:ext cx="4436588" cy="323870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ight Arrow 11"/>
          <p:cNvSpPr/>
          <p:nvPr/>
        </p:nvSpPr>
        <p:spPr>
          <a:xfrm rot="18019317" flipV="1">
            <a:off x="6381307" y="4595463"/>
            <a:ext cx="3159578" cy="166158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17660" y="5634318"/>
            <a:ext cx="435684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মাদারবোর্ডের সাথে সংযুক্ত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র‍্যাম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RAM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r="2952"/>
          <a:stretch/>
        </p:blipFill>
        <p:spPr>
          <a:xfrm>
            <a:off x="3158975" y="2308689"/>
            <a:ext cx="3415553" cy="264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" t="5415" r="1872" b="-1052"/>
          <a:stretch/>
        </p:blipFill>
        <p:spPr>
          <a:xfrm>
            <a:off x="653129" y="619701"/>
            <a:ext cx="5513401" cy="32676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185" y="2318120"/>
            <a:ext cx="4511622" cy="299553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6834" y="5450373"/>
            <a:ext cx="35463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রম 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ROM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Read Only Memory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8796564" flipV="1">
            <a:off x="6392624" y="4575288"/>
            <a:ext cx="3384778" cy="20404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4477131">
            <a:off x="3467270" y="3880366"/>
            <a:ext cx="4845083" cy="216847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889813" y="5819705"/>
            <a:ext cx="435684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মাদারবোর্ডের সাথে সংযুক্ত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রম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ROM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59153" y="429834"/>
            <a:ext cx="23128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রম</a:t>
            </a:r>
            <a:r>
              <a:rPr lang="en-US" sz="4000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u="sng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u="sng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ROM</a:t>
            </a:r>
            <a:r>
              <a:rPr lang="bn-BD" sz="3200" u="sng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endParaRPr lang="en-US" sz="3200" u="sng" dirty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71" y="3724526"/>
            <a:ext cx="3416610" cy="258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067" y="551329"/>
            <a:ext cx="3363085" cy="43108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>
          <a:xfrm>
            <a:off x="4319667" y="1452282"/>
            <a:ext cx="3962400" cy="2930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03" y="1764227"/>
            <a:ext cx="3590364" cy="26549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9303" y="551329"/>
            <a:ext cx="1519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</a:t>
            </a:r>
            <a:endParaRPr lang="en-US" sz="3200" u="sng" dirty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4934938" flipV="1">
            <a:off x="5638799" y="4326427"/>
            <a:ext cx="3050378" cy="215365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7868031" flipV="1">
            <a:off x="6825234" y="4209247"/>
            <a:ext cx="3050378" cy="215365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91800" y="5544504"/>
            <a:ext cx="119026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প্লটার</a:t>
            </a:r>
            <a:endParaRPr lang="en-US" dirty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43342" y="4720084"/>
            <a:ext cx="567149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 তথ্য সংরক্ষণের প্রধান যন্ত্র। বর্তমান কম্পিউটারগুলোতে ৫০০ গিগাবাইট থেকে ৪ টেরাবাইট ধারণ ক্ষমতা সম্পন্ন হার্ডডিস্ক ব্যবহার করা হয়। </a:t>
            </a:r>
            <a:endParaRPr lang="en-US" sz="24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7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75" y="3620401"/>
            <a:ext cx="3086180" cy="2043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12" y="1746749"/>
            <a:ext cx="3905448" cy="27609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708777" y="584308"/>
            <a:ext cx="1801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</a:t>
            </a:r>
            <a:endParaRPr lang="en-US" sz="3200" u="sng" dirty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675" y="851553"/>
            <a:ext cx="6644585" cy="461665"/>
          </a:xfrm>
          <a:prstGeom prst="wedgeRectCallout">
            <a:avLst>
              <a:gd name="adj1" fmla="val -34147"/>
              <a:gd name="adj2" fmla="val 213962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শেয়ারিং এবং সংরক্ষণের জন্য পেনড্রাইভের বিশেষ গুরুত্ব রয়েছে। </a:t>
            </a:r>
            <a:endParaRPr lang="en-US" sz="24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258" y="1292194"/>
            <a:ext cx="2217747" cy="22177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9" b="12251"/>
          <a:stretch/>
        </p:blipFill>
        <p:spPr>
          <a:xfrm>
            <a:off x="8066534" y="3655113"/>
            <a:ext cx="2610432" cy="1801907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58153" y="5701386"/>
            <a:ext cx="10152530" cy="461665"/>
          </a:xfrm>
          <a:prstGeom prst="wedgeRectCallout">
            <a:avLst>
              <a:gd name="adj1" fmla="val 29895"/>
              <a:gd name="adj2" fmla="val -153042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সংরক্ষণের জন্য একধরনের মাইক্রচিপ সংযুক্ত কার্ড ব্যবহার করা হয়। যা মেমোরি কার্ড নামে পরিচিত।  </a:t>
            </a:r>
            <a:endParaRPr lang="en-US" sz="24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35" y="2014614"/>
            <a:ext cx="1758295" cy="175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2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8280" y="632012"/>
            <a:ext cx="2834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সিডি ও ডিভিডি</a:t>
            </a:r>
            <a:endParaRPr lang="en-US" sz="3200" u="sng" dirty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71" y="545916"/>
            <a:ext cx="3564198" cy="3471529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9" t="4429" r="14969"/>
          <a:stretch/>
        </p:blipFill>
        <p:spPr>
          <a:xfrm>
            <a:off x="8001557" y="632012"/>
            <a:ext cx="3564198" cy="3299339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3700" y="3572710"/>
            <a:ext cx="4919682" cy="255389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ডিভিডি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তথ্য ধারণ ক্ষমতা অনেক।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সহজে বহন করা যায়।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স্থায়িত্ব বেশি।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তুলনামূলক মূল্য অনেক কম।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ব্যবহার অত্যান্ত সহজ।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06530" y="3931351"/>
            <a:ext cx="63511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66101" y="3931351"/>
            <a:ext cx="87395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ডিভিডি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77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80176" y="583664"/>
            <a:ext cx="20305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u="sng" dirty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160" y="552885"/>
            <a:ext cx="8145622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ক ও খ-এ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 দল প্রধান মেমোরি এবং খ দল সহায়ক মেমোরিগুলি আলাদা করে দেখাও-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38160" y="3590363"/>
            <a:ext cx="4235823" cy="2711964"/>
            <a:chOff x="1652362" y="3590363"/>
            <a:chExt cx="4235823" cy="2864223"/>
          </a:xfrm>
        </p:grpSpPr>
        <p:sp>
          <p:nvSpPr>
            <p:cNvPr id="13" name="Rectangle 12"/>
            <p:cNvSpPr/>
            <p:nvPr/>
          </p:nvSpPr>
          <p:spPr>
            <a:xfrm>
              <a:off x="1652362" y="3590363"/>
              <a:ext cx="4235823" cy="28642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74172" y="3672210"/>
              <a:ext cx="2192201" cy="5232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u="sng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‘ক’ দল</a:t>
              </a:r>
              <a:endParaRPr lang="en-US" sz="2800" u="sng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74859" y="3590362"/>
            <a:ext cx="4235823" cy="2711966"/>
            <a:chOff x="6173627" y="3590363"/>
            <a:chExt cx="4235823" cy="2864223"/>
          </a:xfrm>
        </p:grpSpPr>
        <p:sp>
          <p:nvSpPr>
            <p:cNvPr id="16" name="Rectangle 15"/>
            <p:cNvSpPr/>
            <p:nvPr/>
          </p:nvSpPr>
          <p:spPr>
            <a:xfrm>
              <a:off x="6173627" y="3590363"/>
              <a:ext cx="4235823" cy="28642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95437" y="3672210"/>
              <a:ext cx="2192201" cy="5232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u="sng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‘খ’ দল</a:t>
              </a:r>
              <a:endParaRPr lang="en-US" sz="2800" u="sng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80" y="1722122"/>
            <a:ext cx="1440098" cy="1277617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187" y="1633012"/>
            <a:ext cx="1277617" cy="12776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01" y="1722122"/>
            <a:ext cx="1440098" cy="12776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554" y="1722120"/>
            <a:ext cx="1310738" cy="12776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7465"/>
          <a:stretch/>
        </p:blipFill>
        <p:spPr>
          <a:xfrm>
            <a:off x="6291843" y="1722121"/>
            <a:ext cx="1286594" cy="12776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22" y="1722122"/>
            <a:ext cx="1440098" cy="12703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922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2.96296E-6 L 0.00729 -2.96296E-6 L 0.1375 0.00371 C 0.15143 0.0044 0.1526 0.00602 0.16458 0.0081 C 0.16914 0.00903 0.17344 0.00996 0.17786 0.01065 C 0.20755 0.00903 0.23672 0.00625 0.26589 0.00602 L 0.50495 0.01065 C 0.50833 0.01227 0.51172 0.01389 0.5151 0.01505 C 0.52031 0.0169 0.52539 0.01783 0.53086 0.01991 C 0.5332 0.0206 0.53542 0.02107 0.5375 0.02199 C 0.54023 0.02292 0.54297 0.025 0.54531 0.02616 C 0.54766 0.02709 0.55 0.02732 0.55221 0.02848 C 0.55404 0.02917 0.55599 0.03033 0.55794 0.03102 C 0.55898 0.03218 0.56016 0.03403 0.56133 0.03542 C 0.56237 0.03635 0.56354 0.03611 0.56471 0.03773 C 0.56576 0.03959 0.56602 0.0426 0.5668 0.04422 C 0.56771 0.04584 0.56914 0.04699 0.57044 0.04885 C 0.57161 0.05116 0.57318 0.05301 0.57474 0.05579 C 0.57643 0.05857 0.57943 0.06459 0.57943 0.06482 C 0.58112 0.07385 0.58411 0.08218 0.5849 0.0919 L 0.58711 0.11435 C 0.58763 0.11968 0.5888 0.12361 0.58932 0.12824 C 0.58984 0.13125 0.58997 0.13426 0.59036 0.1375 C 0.59115 0.14121 0.59219 0.14468 0.59271 0.14838 C 0.5974 0.1794 0.58984 0.14028 0.59622 0.1713 C 0.59661 0.19306 0.5974 0.21551 0.5974 0.23727 C 0.5974 0.23866 0.59896 0.2831 0.59505 0.3007 C 0.59362 0.30695 0.59193 0.31273 0.59036 0.31898 C 0.58958 0.32246 0.58763 0.33102 0.58607 0.33426 C 0.58516 0.33658 0.58385 0.33773 0.58255 0.33889 C 0.57865 0.3507 0.58268 0.34236 0.57591 0.34815 C 0.57474 0.34908 0.57344 0.3507 0.5724 0.35278 C 0.57148 0.35417 0.57109 0.35625 0.57044 0.35695 C 0.56797 0.35949 0.56576 0.36019 0.56341 0.36181 C 0.5543 0.36829 0.56146 0.36528 0.55117 0.36875 C 0.54922 0.37084 0.5474 0.37408 0.54531 0.37523 C 0.54336 0.37662 0.54102 0.37662 0.5388 0.37755 C 0.53672 0.37824 0.5349 0.37917 0.5332 0.37963 C 0.52956 0.38079 0.52617 0.38079 0.52318 0.38218 C 0.51953 0.38334 0.51615 0.38542 0.51289 0.38658 C 0.51042 0.3875 0.5082 0.38773 0.50586 0.38889 C 0.50495 0.38935 0.50391 0.39074 0.5026 0.39144 C 0.49401 0.39445 0.48529 0.39676 0.47682 0.4 C 0.47487 0.40116 0.47292 0.40232 0.47096 0.40255 C 0.46068 0.40463 0.43672 0.40602 0.42826 0.40695 C 0.4026 0.41945 0.42721 0.40857 0.37422 0.41389 C 0.37253 0.41389 0.37109 0.41574 0.36992 0.41598 C 0.36133 0.41713 0.35299 0.41736 0.34466 0.41945 L 0.17695 0.41598 C 0.16719 0.41551 0.17344 0.41065 0.1668 0.40903 L 0.15547 0.40695 C 0.13294 0.39584 0.14687 0.40139 0.10273 0.4 C 0.0849 0.39931 0.06732 0.4 0.04935 0.4 L 0.04844 0.4 " pathEditMode="relative" rAng="0" ptsTypes="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8" y="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5.55556E-6 L -2.08333E-6 5.55556E-6 C 0.01276 -0.06805 0.00469 -0.01596 0.00339 -0.16203 C 0.00378 -0.18124 0.00391 -0.20046 0.00456 -0.21944 C 0.00469 -0.22314 0.00508 -0.22661 0.00573 -0.22985 C 0.00625 -0.23217 0.00729 -0.23402 0.00807 -0.23587 C 0.00899 -0.24143 0.00964 -0.24536 0.01146 -0.25022 C 0.01211 -0.25184 0.01302 -0.253 0.0138 -0.25439 C 0.01419 -0.25647 0.01406 -0.25902 0.01498 -0.26064 C 0.01576 -0.26203 0.01719 -0.26203 0.01836 -0.26272 C 0.02031 -0.26342 0.02227 -0.26458 0.02422 -0.26458 C 0.05495 -0.26666 0.08568 -0.26735 0.11641 -0.26874 C 0.11966 -0.2699 0.12604 -0.27221 0.12917 -0.27291 C 0.13412 -0.27384 0.13919 -0.27407 0.14414 -0.27499 C 0.14961 -0.27592 0.15495 -0.27777 0.16029 -0.27893 L 0.27344 -0.27708 C 0.28034 -0.27684 0.28724 -0.27638 0.29414 -0.27499 C 0.29766 -0.2743 0.30104 -0.27198 0.30456 -0.27083 C 0.30755 -0.2699 0.31068 -0.26967 0.3138 -0.26874 C 0.31576 -0.26828 0.31758 -0.26712 0.31953 -0.26666 C 0.32852 -0.26434 0.32969 -0.26527 0.33802 -0.26272 C 0.33959 -0.26203 0.34102 -0.2611 0.34258 -0.26064 C 0.34571 -0.25971 0.3487 -0.25925 0.35182 -0.25856 C 0.36133 -0.25601 0.36302 -0.25416 0.37487 -0.25231 C 0.38294 -0.25115 0.39102 -0.25092 0.39909 -0.25022 C 0.40248 -0.24884 0.40612 -0.24698 0.40951 -0.24629 C 0.41563 -0.24467 0.42188 -0.24351 0.428 -0.24212 C 0.43034 -0.24073 0.43255 -0.23911 0.4349 -0.23796 C 0.43685 -0.23703 0.4388 -0.23703 0.44063 -0.23587 C 0.44414 -0.23425 0.44766 -0.23194 0.45104 -0.22985 C 0.45222 -0.22916 0.45339 -0.2287 0.45456 -0.22777 C 0.45716 -0.22569 0.45977 -0.22314 0.46263 -0.22152 C 0.46563 -0.2199 0.46875 -0.21897 0.47188 -0.21759 C 0.47227 -0.2155 0.47253 -0.21342 0.47292 -0.21134 C 0.47565 -0.20046 0.47578 -0.20092 0.47878 -0.19282 C 0.47917 -0.18958 0.47943 -0.1861 0.47995 -0.18263 C 0.48216 -0.16666 0.48125 -0.18888 0.48334 -0.15601 C 0.48594 -0.11365 0.48438 -0.14374 0.48685 -0.06573 C 0.48724 -0.03286 0.48737 5.55556E-6 0.48802 0.03288 C 0.48815 0.03959 0.48919 0.04654 0.48919 0.05325 C 0.48919 0.08334 0.48854 0.11343 0.48802 0.14353 C 0.48776 0.15116 0.48711 0.15857 0.48685 0.16621 C 0.48399 0.23427 0.48724 0.16899 0.48451 0.22154 C 0.48412 0.23658 0.48399 0.25163 0.48334 0.26667 C 0.48321 0.27084 0.48255 0.27478 0.48216 0.27894 C 0.48177 0.2838 0.48138 0.28843 0.48099 0.29329 C 0.48034 0.31459 0.48255 0.33681 0.47878 0.35695 C 0.47839 0.35904 0.47761 0.36089 0.47761 0.36297 C 0.47722 0.37732 0.47761 0.39167 0.47761 0.40626 L 0.47761 0.40626 " pathEditMode="relative" ptsTypes="AAAAAAAAAAAAAAAAAAAAAAAAAAAAAAAAAAAAAAAAAAAAAAAAAA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4.16667E-7 7.40741E-7 C -0.00521 -0.00463 -0.00964 -0.00926 -0.0151 -0.0125 C -0.01654 -0.0132 -0.0181 -0.01389 -0.01966 -0.01435 C -0.02813 -0.01389 -0.03659 -0.01343 -0.04505 -0.0125 C -0.0474 -0.01204 -0.04961 -0.01111 -0.05195 -0.01042 C -0.05469 -0.00972 -0.05742 -0.00903 -0.06003 -0.00833 C -0.06315 -0.00764 -0.06628 -0.00718 -0.06927 -0.00625 C -0.07083 -0.00579 -0.07227 -0.0044 -0.07396 -0.00417 C -0.0901 -0.00301 -0.10625 -0.00278 -0.1224 -0.00208 C -0.13659 -0.0007 -0.15156 -0.00602 -0.1651 0.00185 L -0.17539 0.0081 C -0.17656 0.0088 -0.17773 0.00972 -0.17891 0.01018 L -0.18815 0.01435 C -0.18971 0.01505 -0.19115 0.0162 -0.19271 0.0162 L -0.20781 0.01829 C -0.2138 0.02569 -0.20898 0.01875 -0.21471 0.03079 C -0.21771 0.03704 -0.21836 0.03565 -0.22044 0.04305 C -0.22526 0.05995 -0.21732 0.03773 -0.22396 0.05532 C -0.22435 0.11134 -0.22422 0.16759 -0.225 0.22361 C -0.22539 0.24421 -0.22721 0.26458 -0.22734 0.28518 C -0.2276 0.31319 -0.22695 0.3412 -0.22617 0.36921 C -0.22604 0.375 -0.22474 0.3794 -0.22279 0.38356 C -0.22135 0.38657 -0.22031 0.39143 -0.2181 0.3919 L -0.20885 0.39398 C -0.20104 0.39861 -0.20872 0.39444 -0.19388 0.39792 C -0.19193 0.39838 -0.1901 0.39977 -0.18815 0.4 C -0.18008 0.40116 -0.17201 0.40139 -0.16393 0.40208 C -0.14271 0.41458 -0.16432 0.40255 -0.10508 0.40625 C -0.10156 0.40648 -0.09818 0.40764 -0.09466 0.40833 C -0.08971 0.40903 -0.08464 0.40972 -0.07969 0.41042 L 0.06575 0.40833 C 0.06693 0.4081 0.06797 0.40648 0.06914 0.40625 C 0.07344 0.40509 0.0776 0.4044 0.0819 0.40417 C 0.10339 0.40301 0.125 0.40301 0.14648 0.40208 L 0.18346 0.4 C 0.18568 0.39861 0.18919 0.3963 0.19154 0.39583 C 0.19648 0.39491 0.20143 0.39444 0.20651 0.39398 L 0.24922 0.38981 C 0.25182 0.38912 0.25456 0.38819 0.25729 0.38773 C 0.26107 0.38704 0.26497 0.38727 0.26875 0.38565 C 0.27161 0.38449 0.27409 0.38148 0.27682 0.37963 C 0.27969 0.37755 0.28203 0.37662 0.2849 0.37546 C 0.29492 0.37616 0.30495 0.37616 0.31497 0.37755 C 0.31615 0.37755 0.31719 0.37917 0.31836 0.37963 C 0.32266 0.38055 0.32682 0.38079 0.33112 0.38148 C 0.3388 0.38426 0.3349 0.38356 0.34271 0.38356 L 0.34271 0.38356 " pathEditMode="relative" ptsTypes="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1.11022E-16 3.7037E-7 C -0.04232 0.00556 -0.0207 0.00324 -0.06458 0.00602 C -0.0681 0.00672 -0.07161 0.00718 -0.075 0.0081 C -0.07656 0.00857 -0.07799 0.01019 -0.07969 0.01019 C -0.09427 0.01019 -0.10885 0.0088 -0.12344 0.0081 C -0.12969 0.00903 -0.13763 0.00672 -0.1431 0.01435 C -0.14518 0.01713 -0.14883 0.02454 -0.14883 0.02454 C -0.15273 0.04491 -0.14622 0.01366 -0.15352 0.03681 C -0.15469 0.04051 -0.15573 0.04908 -0.15573 0.04908 C -0.15508 0.05533 -0.1543 0.06135 -0.15352 0.0676 C -0.15326 0.06968 -0.1526 0.07153 -0.15234 0.07361 C -0.15 0.09653 -0.15312 0.08334 -0.14883 0.09838 C -0.14844 0.10301 -0.14792 0.10787 -0.14766 0.11273 C -0.14531 0.19468 -0.14883 0.1544 -0.14544 0.19051 C -0.14505 0.22894 -0.14492 0.26713 -0.14427 0.30556 C -0.14414 0.30834 -0.14336 0.31088 -0.1431 0.31366 C -0.14258 0.31922 -0.14232 0.32454 -0.14193 0.3301 C -0.14154 0.35116 -0.1418 0.37246 -0.14076 0.39375 C -0.14062 0.39607 -0.13958 0.39838 -0.13854 0.39977 C -0.1375 0.40116 -0.1362 0.40116 -0.13503 0.40185 C -0.12747 0.41528 -0.14167 0.39121 -0.12578 0.40996 C -0.12461 0.41135 -0.1237 0.41366 -0.12227 0.41412 C -0.11823 0.41574 -0.1138 0.41528 -0.10964 0.41621 C -0.09583 0.41898 -0.1013 0.42037 -0.08073 0.42246 C -0.06536 0.42385 -0.05 0.42385 -0.03464 0.42454 L 0.04388 0.42246 C 0.06003 0.42176 0.07617 0.42222 0.09232 0.42037 C 0.09818 0.41968 0.10378 0.41551 0.10964 0.41412 C 0.12122 0.41158 0.11576 0.41297 0.12578 0.40996 C 0.12891 0.4081 0.13203 0.40602 0.13503 0.40394 C 0.13776 0.40209 0.14036 0.39954 0.1431 0.39769 C 0.1457 0.39607 0.14844 0.39514 0.15117 0.39375 C 0.15234 0.39306 0.15339 0.39167 0.15469 0.39167 C 0.17188 0.39028 0.18932 0.39028 0.20651 0.38959 C 0.21406 0.38519 0.21172 0.38843 0.21471 0.38334 L 0.21471 0.38334 " pathEditMode="relative" ptsTypes="AAAAAAAAAAAAAAAAAAAAAAAAAAAAAAAAAAA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023 L 0.00312 5.55112E-17 L 0.01562 0.00185 C 0.01888 0.00255 0.0224 0.0037 0.02565 0.0037 C 0.03659 0.0037 0.04753 0.00255 0.05833 0.00185 C 0.0599 0.00116 0.06133 0.00023 0.06289 -0.00023 C 0.08034 -0.00486 0.08424 -0.00093 0.10781 0.00185 C 0.10898 0.00255 0.11016 0.0037 0.11133 0.0037 C 0.11615 0.00486 0.12122 0.0037 0.12591 0.00579 C 0.1276 0.00648 0.12878 0.01574 0.1293 0.01759 C 0.13216 0.09259 0.13151 0.06898 0.13151 0.20139 C 0.13151 0.33032 0.13659 0.29282 0.1293 0.34352 C 0.12917 0.34421 0.12852 0.36597 0.12708 0.3713 C 0.12578 0.37546 0.12396 0.37894 0.12253 0.3831 C 0.12174 0.38495 0.12148 0.38773 0.12031 0.38912 C 0.11914 0.39051 0.1181 0.39213 0.11693 0.39282 C 0.11393 0.39491 0.11081 0.39514 0.10781 0.39676 C 0.10365 0.39931 0.10195 0.40069 0.09661 0.40093 L -0.04414 0.40278 C -0.04831 0.40347 -0.05234 0.4044 -0.05651 0.40486 C -0.10182 0.40856 -0.07787 0.4037 -0.10039 0.40856 C -0.11302 0.4162 -0.10846 0.41481 -0.12969 0.41481 C -0.14505 0.41481 -0.16042 0.41343 -0.17578 0.41273 C -0.2138 0.40301 -0.18529 0.40949 -0.27604 0.41273 C -0.28359 0.41296 -0.29102 0.41412 -0.29857 0.41481 L -0.46849 0.41273 C -0.47214 0.41273 -0.47188 0.41227 -0.47188 0.40856 L -0.47188 0.40093 " pathEditMode="relative" rAng="0" ptsTypes="AAAAAAAAAAAAAAAAAAAAAAAAAA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5.55556E-6 L 2.29167E-6 5.55556E-6 L -0.11771 0.00186 L -0.2724 0.00394 C -0.28281 0.00441 -0.30352 0.00811 -0.30352 0.00811 C -0.3069 0.00996 -0.30807 0.01089 -0.31159 0.01228 C -0.31393 0.01297 -0.31628 0.01343 -0.31862 0.01436 C -0.3224 0.01552 -0.33008 0.01829 -0.33008 0.01829 C -0.33125 0.01968 -0.33229 0.0213 -0.3336 0.02246 C -0.33464 0.02339 -0.33581 0.02385 -0.33698 0.02454 C -0.34258 0.02732 -0.34128 0.02616 -0.3474 0.02871 C -0.3655 0.03612 -0.34922 0.0301 -0.36237 0.03473 C -0.36393 0.03612 -0.36537 0.03797 -0.36706 0.0389 C -0.36927 0.04005 -0.37162 0.04029 -0.37396 0.04098 C -0.38412 0.04376 -0.38268 0.04306 -0.39466 0.04491 C -0.3974 0.0463 -0.4 0.04816 -0.40274 0.04908 C -0.40729 0.0507 -0.41875 0.05255 -0.4224 0.05325 C -0.42396 0.05394 -0.42878 0.05579 -0.43047 0.05741 C -0.43945 0.06529 -0.42878 0.05834 -0.43737 0.06343 C -0.45117 0.08172 -0.43373 0.06019 -0.44662 0.07177 C -0.44766 0.07246 -0.44831 0.07431 -0.44896 0.0757 C -0.45065 0.07964 -0.45209 0.08404 -0.45352 0.08797 C -0.4543 0.09005 -0.45495 0.09237 -0.45586 0.09422 C -0.45664 0.09561 -0.45755 0.09677 -0.4582 0.09839 C -0.4599 0.10232 -0.46276 0.11066 -0.46276 0.11066 C -0.46589 0.13241 -0.46172 0.10672 -0.46628 0.12501 C -0.46732 0.12894 -0.46784 0.13311 -0.46862 0.13728 L -0.46966 0.14353 C -0.46992 0.15556 -0.47031 0.23473 -0.47201 0.26436 C -0.47214 0.26667 -0.47279 0.26853 -0.47318 0.27061 C -0.47305 0.28265 -0.48893 0.3757 -0.46628 0.39561 C -0.46524 0.39654 -0.46393 0.397 -0.46276 0.39769 C -0.4569 0.40811 -0.46459 0.39584 -0.45703 0.40394 C -0.44974 0.41181 -0.46146 0.40487 -0.45013 0.40996 C -0.44636 0.41667 -0.44935 0.41274 -0.44323 0.41621 C -0.43854 0.41876 -0.43399 0.42177 -0.4293 0.42431 C -0.42813 0.42501 -0.42709 0.42616 -0.42591 0.4264 L -0.41315 0.42848 C -0.39388 0.43612 -0.41198 0.42987 -0.38893 0.43473 C -0.38698 0.43496 -0.38516 0.43635 -0.3832 0.43658 C -0.37748 0.43774 -0.37162 0.43797 -0.36589 0.43866 C -0.35508 0.45024 -0.36341 0.44353 -0.34388 0.447 C -0.34167 0.44746 -0.33932 0.44862 -0.33698 0.44908 C -0.33242 0.45001 -0.32774 0.45047 -0.32318 0.45116 L -0.11081 0.447 C -0.10964 0.447 -0.1086 0.44538 -0.10742 0.44491 C -0.10365 0.44306 -0.10091 0.44214 -0.09701 0.44075 C -0.09544 0.43936 -0.09401 0.43774 -0.09232 0.43658 C -0.0888 0.43427 -0.08294 0.43357 -0.07969 0.43265 C -0.07774 0.43195 -0.07578 0.43126 -0.07396 0.43056 C -0.07279 0.42917 -0.07175 0.42732 -0.07044 0.4264 C -0.06927 0.4257 -0.05612 0.42246 -0.05547 0.42223 C -0.05404 0.42107 -0.04948 0.41644 -0.0474 0.41621 C -0.04427 0.41575 -0.04128 0.41621 -0.03815 0.41621 L -0.03698 0.41621 " pathEditMode="relative" ptsTypes="AAAAAAAAAA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48850" y="611203"/>
            <a:ext cx="16214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400" u="sng" dirty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83563" y="2086837"/>
            <a:ext cx="4731685" cy="612648"/>
            <a:chOff x="1637371" y="1723983"/>
            <a:chExt cx="4320081" cy="612648"/>
          </a:xfrm>
        </p:grpSpPr>
        <p:sp>
          <p:nvSpPr>
            <p:cNvPr id="3" name="TextBox 2"/>
            <p:cNvSpPr txBox="1">
              <a:spLocks noChangeArrowheads="1"/>
            </p:cNvSpPr>
            <p:nvPr/>
          </p:nvSpPr>
          <p:spPr bwMode="auto">
            <a:xfrm>
              <a:off x="1952090" y="1771120"/>
              <a:ext cx="4005362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RAM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ROM</a:t>
              </a:r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এর পূর্ণরূপ কী </a:t>
              </a:r>
              <a:endParaRPr lang="en-US" dirty="0">
                <a:latin typeface="Times New Roman" panose="02020603050405020304" pitchFamily="18" charset="0"/>
                <a:cs typeface="NikoshBAN" panose="02000000000000000000" pitchFamily="2" charset="0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1637371" y="1723983"/>
              <a:ext cx="560997" cy="612648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১।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90851" y="2940272"/>
            <a:ext cx="4724396" cy="612648"/>
            <a:chOff x="1652156" y="1740122"/>
            <a:chExt cx="4724396" cy="612648"/>
          </a:xfrm>
        </p:grpSpPr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1952091" y="1781141"/>
              <a:ext cx="4424461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কত মেগাবাইটে এক গেগাবাইট?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652156" y="1740122"/>
              <a:ext cx="614448" cy="612648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BD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990851" y="3835998"/>
            <a:ext cx="4724396" cy="612648"/>
            <a:chOff x="1638301" y="1740122"/>
            <a:chExt cx="4724396" cy="612648"/>
          </a:xfrm>
        </p:grpSpPr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1952092" y="1784836"/>
              <a:ext cx="4410605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পেনড্রাইভ কী কাজে ব্যবহার হয়?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638301" y="1740122"/>
              <a:ext cx="612648" cy="612648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৩।</a:t>
              </a:r>
              <a:endParaRPr lang="en-US" sz="2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983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20200" y="584308"/>
            <a:ext cx="22904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400" u="sng" dirty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63700" y="4944310"/>
            <a:ext cx="10846983" cy="132802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সংরক্ষণের জন্য সিডি, ডিভিডি, পেনড্রাইভ অথবা  মেমোরি কার্ডের মধ্যে কোনটিকে বেশি উপযোগী মনে কর? যুক্তিসহ বর্ণ্না লিখে আনবে। </a:t>
            </a:r>
            <a:endParaRPr lang="bn-BD" sz="3600" dirty="0" smtClean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742950"/>
            <a:ext cx="6762750" cy="404896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5856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0"/>
          <a:stretch/>
        </p:blipFill>
        <p:spPr>
          <a:xfrm flipH="1">
            <a:off x="491579" y="1019640"/>
            <a:ext cx="3011276" cy="5348425"/>
          </a:xfrm>
          <a:prstGeom prst="rect">
            <a:avLst/>
          </a:prstGeom>
        </p:spPr>
      </p:pic>
      <p:sp>
        <p:nvSpPr>
          <p:cNvPr id="11" name="5-Point Star 10"/>
          <p:cNvSpPr/>
          <p:nvPr/>
        </p:nvSpPr>
        <p:spPr>
          <a:xfrm>
            <a:off x="11109012" y="608160"/>
            <a:ext cx="502920" cy="411480"/>
          </a:xfrm>
          <a:prstGeom prst="star5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10249401" y="608160"/>
            <a:ext cx="502920" cy="411480"/>
          </a:xfrm>
          <a:prstGeom prst="star5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11109012" y="1354477"/>
            <a:ext cx="502920" cy="411480"/>
          </a:xfrm>
          <a:prstGeom prst="star5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71728" y="2722302"/>
            <a:ext cx="8468411" cy="14630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bn-BD" sz="12000" b="1" dirty="0" smtClean="0">
                <a:solidFill>
                  <a:srgbClr val="F9CD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2000" b="1" dirty="0" smtClean="0">
                <a:solidFill>
                  <a:srgbClr val="F9CD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0" b="1" dirty="0" err="1" smtClean="0">
                <a:solidFill>
                  <a:srgbClr val="F9CD1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2000" b="1" dirty="0">
              <a:solidFill>
                <a:srgbClr val="F9CD1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98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816013" y="3882515"/>
            <a:ext cx="4138498" cy="2485787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আমিনুল ইসলাম</a:t>
            </a:r>
            <a:br>
              <a:rPr lang="bn-BD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(কম্পিউটার</a:t>
            </a:r>
            <a:r>
              <a:rPr lang="bn-BD" sz="2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দেওয়ান মোহাম্মাদীয়া আলিম মাদ্রাসা</a:t>
            </a:r>
            <a:b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মোহাম্মাদপুর (</a:t>
            </a:r>
            <a: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বালিয়া), পবা, রাজশাহী ।</a:t>
            </a:r>
            <a:b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ফোনঃ ০১৭১২৭৬৬৯৩৩, ০১৮১১৭৮৬৬৩৩</a:t>
            </a:r>
            <a:b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en-US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aminul.dmam.33@gmail.com</a:t>
            </a:r>
          </a:p>
        </p:txBody>
      </p:sp>
      <p:sp>
        <p:nvSpPr>
          <p:cNvPr id="8" name="Rectangle 6"/>
          <p:cNvSpPr/>
          <p:nvPr/>
        </p:nvSpPr>
        <p:spPr>
          <a:xfrm>
            <a:off x="7280368" y="3950619"/>
            <a:ext cx="4138498" cy="2417683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n-US" sz="2400" dirty="0" smtClean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সপ্তম</a:t>
            </a:r>
            <a:endParaRPr lang="en-US" sz="28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</a:t>
            </a:r>
          </a:p>
          <a:p>
            <a:pPr algn="ctr"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মিনিট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223534" y="444303"/>
            <a:ext cx="4138498" cy="7798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16013" y="446447"/>
            <a:ext cx="4138498" cy="777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65" b="9348"/>
          <a:stretch/>
        </p:blipFill>
        <p:spPr>
          <a:xfrm>
            <a:off x="1846658" y="1333153"/>
            <a:ext cx="2054807" cy="26174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2" name="Group 11"/>
          <p:cNvGrpSpPr/>
          <p:nvPr/>
        </p:nvGrpSpPr>
        <p:grpSpPr>
          <a:xfrm>
            <a:off x="5665200" y="507801"/>
            <a:ext cx="873625" cy="5783129"/>
            <a:chOff x="5541645" y="436848"/>
            <a:chExt cx="873625" cy="5783129"/>
          </a:xfrm>
        </p:grpSpPr>
        <p:sp>
          <p:nvSpPr>
            <p:cNvPr id="13" name="Rectangle 12"/>
            <p:cNvSpPr/>
            <p:nvPr/>
          </p:nvSpPr>
          <p:spPr>
            <a:xfrm>
              <a:off x="5541645" y="436848"/>
              <a:ext cx="175847" cy="51206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77544" y="810711"/>
              <a:ext cx="175847" cy="5120640"/>
            </a:xfrm>
            <a:prstGeom prst="rect">
              <a:avLst/>
            </a:prstGeom>
            <a:solidFill>
              <a:srgbClr val="FEBEF0"/>
            </a:solidFill>
            <a:ln>
              <a:solidFill>
                <a:srgbClr val="FEBE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39423" y="1099337"/>
              <a:ext cx="175847" cy="512064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nut 15"/>
            <p:cNvSpPr/>
            <p:nvPr/>
          </p:nvSpPr>
          <p:spPr>
            <a:xfrm>
              <a:off x="5635572" y="1912618"/>
              <a:ext cx="731520" cy="731520"/>
            </a:xfrm>
            <a:prstGeom prst="donut">
              <a:avLst>
                <a:gd name="adj" fmla="val 1738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  <a:effectLst/>
            <a:scene3d>
              <a:camera prst="perspectiveHeroicExtremeRightFacing"/>
              <a:lightRig rig="chilly" dir="t">
                <a:rot lat="0" lon="0" rev="18480000"/>
              </a:lightRig>
            </a:scene3d>
            <a:sp3d prstMaterial="clear">
              <a:bevelT h="63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Donut 16"/>
            <p:cNvSpPr/>
            <p:nvPr/>
          </p:nvSpPr>
          <p:spPr>
            <a:xfrm>
              <a:off x="5631396" y="3177889"/>
              <a:ext cx="731520" cy="731520"/>
            </a:xfrm>
            <a:prstGeom prst="donut">
              <a:avLst>
                <a:gd name="adj" fmla="val 1738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  <a:effectLst/>
            <a:scene3d>
              <a:camera prst="perspectiveHeroicExtremeRightFacing"/>
              <a:lightRig rig="chilly" dir="t">
                <a:rot lat="0" lon="0" rev="18480000"/>
              </a:lightRig>
            </a:scene3d>
            <a:sp3d prstMaterial="clear">
              <a:bevelT h="63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Donut 17"/>
            <p:cNvSpPr/>
            <p:nvPr/>
          </p:nvSpPr>
          <p:spPr>
            <a:xfrm>
              <a:off x="5604111" y="4454834"/>
              <a:ext cx="731520" cy="731520"/>
            </a:xfrm>
            <a:prstGeom prst="donut">
              <a:avLst>
                <a:gd name="adj" fmla="val 1738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  <a:effectLst/>
            <a:scene3d>
              <a:camera prst="perspectiveHeroicExtremeRightFacing"/>
              <a:lightRig rig="chilly" dir="t">
                <a:rot lat="0" lon="0" rev="18480000"/>
              </a:lightRig>
            </a:scene3d>
            <a:sp3d prstMaterial="clear">
              <a:bevelT h="63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533059" y="1080091"/>
            <a:ext cx="3048000" cy="3015541"/>
            <a:chOff x="7504519" y="723986"/>
            <a:chExt cx="3048000" cy="301554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4519" y="1329702"/>
              <a:ext cx="3048000" cy="240982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7000" contrast="3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8623">
              <a:off x="8385810" y="723986"/>
              <a:ext cx="1898416" cy="2631907"/>
            </a:xfrm>
            <a:prstGeom prst="rect">
              <a:avLst/>
            </a:prstGeom>
            <a:scene3d>
              <a:camera prst="isometricTopUp"/>
              <a:lightRig rig="threePt" dir="t"/>
            </a:scene3d>
            <a:sp3d>
              <a:bevelT prst="angle"/>
            </a:sp3d>
          </p:spPr>
        </p:pic>
      </p:grpSp>
    </p:spTree>
    <p:extLst>
      <p:ext uri="{BB962C8B-B14F-4D97-AF65-F5344CB8AC3E}">
        <p14:creationId xmlns:p14="http://schemas.microsoft.com/office/powerpoint/2010/main" val="11193259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02" y="2032040"/>
            <a:ext cx="2987040" cy="2987040"/>
          </a:xfrm>
          <a:prstGeom prst="rect">
            <a:avLst/>
          </a:prstGeom>
          <a:effectLst/>
        </p:spPr>
      </p:pic>
      <p:sp>
        <p:nvSpPr>
          <p:cNvPr id="23" name="Rectangle 22"/>
          <p:cNvSpPr/>
          <p:nvPr/>
        </p:nvSpPr>
        <p:spPr>
          <a:xfrm>
            <a:off x="4663440" y="1706880"/>
            <a:ext cx="6507480" cy="3688080"/>
          </a:xfrm>
          <a:prstGeom prst="rect">
            <a:avLst/>
          </a:prstGeom>
          <a:noFill/>
          <a:ln w="50800" cmpd="sng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572" y="2189832"/>
            <a:ext cx="2675569" cy="26714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2" r="8114"/>
          <a:stretch/>
        </p:blipFill>
        <p:spPr>
          <a:xfrm>
            <a:off x="8085610" y="2347626"/>
            <a:ext cx="2886152" cy="2078748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4315527" y="510680"/>
            <a:ext cx="3329590" cy="646986"/>
          </a:xfrm>
          <a:prstGeom prst="roundRect">
            <a:avLst/>
          </a:prstGeom>
          <a:gradFill flip="none" rotWithShape="1">
            <a:gsLst>
              <a:gs pos="32000">
                <a:srgbClr val="F5EBB0"/>
              </a:gs>
              <a:gs pos="0">
                <a:srgbClr val="FFFF99"/>
              </a:gs>
              <a:gs pos="54000">
                <a:srgbClr val="CCFFFF"/>
              </a:gs>
              <a:gs pos="74000">
                <a:schemeClr val="accent4">
                  <a:lumMod val="40000"/>
                  <a:lumOff val="60000"/>
                </a:schemeClr>
              </a:gs>
              <a:gs pos="100000">
                <a:srgbClr val="FFFF9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দেখ-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989052" y="834173"/>
            <a:ext cx="2215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এগুলো কিসের ছবি? 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99003" y="5493266"/>
            <a:ext cx="204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হ্যাঁ মস্তিষ্কের ছবি 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02151" y="1232622"/>
            <a:ext cx="382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মস্তিষ্ক মানুষের কী কাজে ব্যবহার হয়?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8664" y="5440243"/>
            <a:ext cx="5079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ঠিক বলেছো অন্যান্য কাজের সাথে তথ্য মনে রাখার কাজে। অর্থাৎ তথ্য জমা বা স্টোর রাখার একটা অংশ।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872" y="1570375"/>
            <a:ext cx="2973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এবার দেখ এটা কিসের ছবি? 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4902" y="5111784"/>
            <a:ext cx="2601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হ্যাঁ ঠিক, কম্পিটারের। 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6412" y="1138922"/>
            <a:ext cx="6200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এবার বল দেখি কম্পিউটারের তথ্য জমা রাখার অংশকে কী বলে? 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8422" y="5846669"/>
            <a:ext cx="2601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হ্যাঁ ঠিক বলেছো।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8901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/>
      <p:bldP spid="31" grpId="1"/>
      <p:bldP spid="32" grpId="0"/>
      <p:bldP spid="32" grpId="1"/>
      <p:bldP spid="33" grpId="0"/>
      <p:bldP spid="33" grpId="1"/>
      <p:bldP spid="13" grpId="0"/>
      <p:bldP spid="13" grpId="1"/>
      <p:bldP spid="14" grpId="0"/>
      <p:bldP spid="14" grpId="1"/>
      <p:bldP spid="17" grpId="0"/>
      <p:bldP spid="17" grpId="1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2581836" y="3752492"/>
            <a:ext cx="8485094" cy="1512116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 ও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459272" y="1460863"/>
            <a:ext cx="7380913" cy="908864"/>
          </a:xfrm>
          <a:prstGeom prst="wedgeEllipseCallout">
            <a:avLst>
              <a:gd name="adj1" fmla="val 21216"/>
              <a:gd name="adj2" fmla="val 12476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062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44949" y="496573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bn-BD" sz="5400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u="sng" dirty="0">
              <a:ln w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8033" y="1932049"/>
            <a:ext cx="954023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32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pPr marL="457200" indent="-45720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মেমোরী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স্টোরেজ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ডিভাইস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বর্ণনা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করতে পারবে।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মেমোরী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স্টোরেজ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ডিভাইসের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শ্রেণিবিভাগ করতে পারবে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মেমোরী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স্টোরেজ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ডিভাইসের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কার্যাবলী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ব্যাখ্যা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2418273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41663" y="3778331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র‍্যাম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32073" y="5883314"/>
            <a:ext cx="144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963815" y="3702386"/>
            <a:ext cx="1447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402739" y="3660792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665" y="1514270"/>
            <a:ext cx="2485797" cy="2171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489" y="1480246"/>
            <a:ext cx="2470453" cy="2180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469648" y="479621"/>
            <a:ext cx="49199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 u="sng" dirty="0" err="1" smtClean="0">
                <a:ln w="0"/>
              </a:rPr>
              <a:t>মেমোরি</a:t>
            </a:r>
            <a:r>
              <a:rPr lang="en-US" sz="4400" u="sng" dirty="0" smtClean="0">
                <a:ln w="0"/>
              </a:rPr>
              <a:t> ও </a:t>
            </a:r>
            <a:r>
              <a:rPr lang="en-US" sz="4400" u="sng" dirty="0" err="1" smtClean="0">
                <a:ln w="0"/>
              </a:rPr>
              <a:t>স্টোরেজ</a:t>
            </a:r>
            <a:r>
              <a:rPr lang="en-US" sz="4400" u="sng" dirty="0" smtClean="0">
                <a:ln w="0"/>
              </a:rPr>
              <a:t> </a:t>
            </a:r>
            <a:r>
              <a:rPr lang="en-US" sz="4400" u="sng" dirty="0" err="1" smtClean="0">
                <a:ln w="0"/>
              </a:rPr>
              <a:t>ডিভাইস</a:t>
            </a:r>
            <a:endParaRPr lang="en-US" sz="4400" u="sng" dirty="0">
              <a:ln w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2" r="15498"/>
          <a:stretch/>
        </p:blipFill>
        <p:spPr>
          <a:xfrm>
            <a:off x="5405377" y="4215751"/>
            <a:ext cx="1565565" cy="15228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29"/>
          <a:stretch/>
        </p:blipFill>
        <p:spPr>
          <a:xfrm>
            <a:off x="4185690" y="1308922"/>
            <a:ext cx="3889571" cy="23518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75" y="4215751"/>
            <a:ext cx="2485797" cy="16675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100" y="4215751"/>
            <a:ext cx="1565565" cy="15228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566487" y="5755699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428302" y="5755699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ডিভিডি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6555" y="4678481"/>
            <a:ext cx="3797358" cy="10772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 তথ্য বা উপাত্ত জমা রাখা যায় তাই হচ্ছে মেমোরি।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573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9" grpId="0"/>
      <p:bldP spid="20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240023" y="450402"/>
            <a:ext cx="3382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মেমো</a:t>
            </a:r>
            <a:r>
              <a:rPr lang="bn-BD" sz="4000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রির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</a:t>
            </a:r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ভেদ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8695" y="1014159"/>
            <a:ext cx="2265628" cy="6679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532185" y="2205969"/>
            <a:ext cx="6224577" cy="14347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5427491" y="1722491"/>
            <a:ext cx="568036" cy="427344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8303123" y="3311745"/>
            <a:ext cx="568036" cy="427344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8303123" y="2372433"/>
            <a:ext cx="568036" cy="427344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2394228" y="2377182"/>
            <a:ext cx="568036" cy="427344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41231" y="4385795"/>
            <a:ext cx="61908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র‍্যাম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0770" y="2830949"/>
            <a:ext cx="265489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বা প্রাথমিক মেমোরি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38992" y="2832732"/>
            <a:ext cx="169629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হায়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26170" y="4402676"/>
            <a:ext cx="47801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200231" y="3778773"/>
            <a:ext cx="3020077" cy="1395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>
            <a:off x="1052685" y="3930513"/>
            <a:ext cx="568036" cy="427344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>
            <a:off x="3795229" y="3944383"/>
            <a:ext cx="568036" cy="427344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>
            <a:off x="2394228" y="3323490"/>
            <a:ext cx="568036" cy="427344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487215" y="4430386"/>
            <a:ext cx="94128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হার্ডডিস্ক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17157" y="4408550"/>
            <a:ext cx="116089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পেন ড্রাইভ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117155" y="4408352"/>
            <a:ext cx="140294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সিডি/ডিভিডি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5852571" y="3804344"/>
            <a:ext cx="5078025" cy="14002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>
            <a:off x="5711510" y="3986359"/>
            <a:ext cx="568036" cy="427344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1" y="4874506"/>
            <a:ext cx="1277617" cy="1277617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438" y="4874506"/>
            <a:ext cx="1277617" cy="12776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1" name="Down Arrow 50"/>
          <p:cNvSpPr/>
          <p:nvPr/>
        </p:nvSpPr>
        <p:spPr>
          <a:xfrm>
            <a:off x="8303123" y="3967153"/>
            <a:ext cx="568036" cy="427344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own Arrow 52"/>
          <p:cNvSpPr/>
          <p:nvPr/>
        </p:nvSpPr>
        <p:spPr>
          <a:xfrm>
            <a:off x="10505069" y="3974457"/>
            <a:ext cx="568036" cy="427344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862" y="4918842"/>
            <a:ext cx="1251330" cy="12517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192" y="4858679"/>
            <a:ext cx="1248823" cy="12355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352" y="4891193"/>
            <a:ext cx="988059" cy="12030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6" r="17465"/>
          <a:stretch/>
        </p:blipFill>
        <p:spPr>
          <a:xfrm>
            <a:off x="10669286" y="4884497"/>
            <a:ext cx="953448" cy="12097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9361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33" grpId="0" animBg="1"/>
      <p:bldP spid="34" grpId="0" animBg="1"/>
      <p:bldP spid="35" grpId="0" animBg="1"/>
      <p:bldP spid="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1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26268774"/>
              </p:ext>
            </p:extLst>
          </p:nvPr>
        </p:nvGraphicFramePr>
        <p:xfrm>
          <a:off x="4410364" y="62510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617855" y="3022792"/>
            <a:ext cx="4878138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lvl="0" algn="just"/>
            <a:r>
              <a:rPr lang="en-US" sz="320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BD" sz="320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বা সহায়ক</a:t>
            </a:r>
            <a:r>
              <a:rPr lang="en-US" sz="320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মে</a:t>
            </a:r>
            <a:r>
              <a:rPr lang="bn-BD" sz="320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20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রির</a:t>
            </a:r>
            <a:r>
              <a:rPr lang="en-US" sz="320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ক্ষম</a:t>
            </a:r>
            <a:r>
              <a:rPr lang="bn-BD" sz="320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দুইভাবে</a:t>
            </a:r>
            <a:r>
              <a:rPr lang="en-US" sz="320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17855" y="619214"/>
            <a:ext cx="2915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মেমো</a:t>
            </a:r>
            <a:r>
              <a:rPr lang="bn-BD" sz="4000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রির </a:t>
            </a:r>
            <a:r>
              <a:rPr lang="en-US" sz="4000" u="sng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ক্ষম</a:t>
            </a:r>
            <a:r>
              <a:rPr lang="bn-BD" sz="4000" u="sng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u="sng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434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18966" y="590844"/>
            <a:ext cx="10874351" cy="5730370"/>
          </a:xfrm>
          <a:custGeom>
            <a:avLst/>
            <a:gdLst>
              <a:gd name="connsiteX0" fmla="*/ 0 w 10874351"/>
              <a:gd name="connsiteY0" fmla="*/ 2865185 h 5730370"/>
              <a:gd name="connsiteX1" fmla="*/ 5437176 w 10874351"/>
              <a:gd name="connsiteY1" fmla="*/ 0 h 5730370"/>
              <a:gd name="connsiteX2" fmla="*/ 10874352 w 10874351"/>
              <a:gd name="connsiteY2" fmla="*/ 2865185 h 5730370"/>
              <a:gd name="connsiteX3" fmla="*/ 5437176 w 10874351"/>
              <a:gd name="connsiteY3" fmla="*/ 5730370 h 5730370"/>
              <a:gd name="connsiteX4" fmla="*/ 0 w 10874351"/>
              <a:gd name="connsiteY4" fmla="*/ 2865185 h 573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74351" h="5730370">
                <a:moveTo>
                  <a:pt x="0" y="2865185"/>
                </a:moveTo>
                <a:cubicBezTo>
                  <a:pt x="0" y="1282787"/>
                  <a:pt x="2434307" y="0"/>
                  <a:pt x="5437176" y="0"/>
                </a:cubicBezTo>
                <a:cubicBezTo>
                  <a:pt x="8440045" y="0"/>
                  <a:pt x="10874352" y="1282787"/>
                  <a:pt x="10874352" y="2865185"/>
                </a:cubicBezTo>
                <a:cubicBezTo>
                  <a:pt x="10874352" y="4447583"/>
                  <a:pt x="8440045" y="5730370"/>
                  <a:pt x="5437176" y="5730370"/>
                </a:cubicBezTo>
                <a:cubicBezTo>
                  <a:pt x="2434307" y="5730370"/>
                  <a:pt x="0" y="4447583"/>
                  <a:pt x="0" y="28651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533362" tIns="421646" rIns="3533364" bIns="5005943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1900" b="1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১০২৪</a:t>
            </a:r>
            <a:r>
              <a:rPr lang="en-US" sz="1900" b="1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1900" b="1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১০২৪</a:t>
            </a:r>
            <a:r>
              <a:rPr lang="en-US" sz="1900" b="1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1900" b="1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১০২৪</a:t>
            </a:r>
            <a:r>
              <a:rPr lang="en-US" sz="1900" b="1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1900" b="1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১০২৪ বাইট = ১ টেরাবাইট</a:t>
            </a:r>
            <a:endParaRPr lang="en-US" sz="1900" b="1" kern="1200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382180" y="1450399"/>
            <a:ext cx="9401597" cy="4870814"/>
          </a:xfrm>
          <a:custGeom>
            <a:avLst/>
            <a:gdLst>
              <a:gd name="connsiteX0" fmla="*/ 0 w 9401597"/>
              <a:gd name="connsiteY0" fmla="*/ 2435407 h 4870814"/>
              <a:gd name="connsiteX1" fmla="*/ 4700799 w 9401597"/>
              <a:gd name="connsiteY1" fmla="*/ 0 h 4870814"/>
              <a:gd name="connsiteX2" fmla="*/ 9401598 w 9401597"/>
              <a:gd name="connsiteY2" fmla="*/ 2435407 h 4870814"/>
              <a:gd name="connsiteX3" fmla="*/ 4700799 w 9401597"/>
              <a:gd name="connsiteY3" fmla="*/ 4870814 h 4870814"/>
              <a:gd name="connsiteX4" fmla="*/ 0 w 9401597"/>
              <a:gd name="connsiteY4" fmla="*/ 2435407 h 487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1597" h="4870814">
                <a:moveTo>
                  <a:pt x="0" y="2435407"/>
                </a:moveTo>
                <a:cubicBezTo>
                  <a:pt x="0" y="1090369"/>
                  <a:pt x="2104619" y="0"/>
                  <a:pt x="4700799" y="0"/>
                </a:cubicBezTo>
                <a:cubicBezTo>
                  <a:pt x="7296979" y="0"/>
                  <a:pt x="9401598" y="1090369"/>
                  <a:pt x="9401598" y="2435407"/>
                </a:cubicBezTo>
                <a:cubicBezTo>
                  <a:pt x="9401598" y="3780445"/>
                  <a:pt x="7296979" y="4870814"/>
                  <a:pt x="4700799" y="4870814"/>
                </a:cubicBezTo>
                <a:cubicBezTo>
                  <a:pt x="2104619" y="4870814"/>
                  <a:pt x="0" y="3780445"/>
                  <a:pt x="0" y="2435407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815820" tIns="422312" rIns="2815819" bIns="417283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0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১০২৪</a:t>
            </a:r>
            <a:r>
              <a:rPr lang="en-US" sz="20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20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১০২৪</a:t>
            </a:r>
            <a:r>
              <a:rPr lang="en-US" sz="20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20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১০২৪ বাইট = ১ গিগাবাইট</a:t>
            </a:r>
            <a:endParaRPr lang="en-US" sz="2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846385" y="2309954"/>
            <a:ext cx="8419512" cy="4011259"/>
          </a:xfrm>
          <a:custGeom>
            <a:avLst/>
            <a:gdLst>
              <a:gd name="connsiteX0" fmla="*/ 0 w 8419512"/>
              <a:gd name="connsiteY0" fmla="*/ 2005630 h 4011259"/>
              <a:gd name="connsiteX1" fmla="*/ 4209756 w 8419512"/>
              <a:gd name="connsiteY1" fmla="*/ 0 h 4011259"/>
              <a:gd name="connsiteX2" fmla="*/ 8419512 w 8419512"/>
              <a:gd name="connsiteY2" fmla="*/ 2005630 h 4011259"/>
              <a:gd name="connsiteX3" fmla="*/ 4209756 w 8419512"/>
              <a:gd name="connsiteY3" fmla="*/ 4011260 h 4011259"/>
              <a:gd name="connsiteX4" fmla="*/ 0 w 8419512"/>
              <a:gd name="connsiteY4" fmla="*/ 2005630 h 401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9512" h="4011259">
                <a:moveTo>
                  <a:pt x="0" y="2005630"/>
                </a:moveTo>
                <a:cubicBezTo>
                  <a:pt x="0" y="897951"/>
                  <a:pt x="1884772" y="0"/>
                  <a:pt x="4209756" y="0"/>
                </a:cubicBezTo>
                <a:cubicBezTo>
                  <a:pt x="6534740" y="0"/>
                  <a:pt x="8419512" y="897951"/>
                  <a:pt x="8419512" y="2005630"/>
                </a:cubicBezTo>
                <a:cubicBezTo>
                  <a:pt x="8419512" y="3113309"/>
                  <a:pt x="6534740" y="4011260"/>
                  <a:pt x="4209756" y="4011260"/>
                </a:cubicBezTo>
                <a:cubicBezTo>
                  <a:pt x="1884772" y="4011260"/>
                  <a:pt x="0" y="3113309"/>
                  <a:pt x="0" y="20056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01895" tIns="447465" rIns="2201896" bIns="335161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১০২৪</a:t>
            </a:r>
            <a:r>
              <a:rPr lang="en-US" sz="24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24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১০২৪ বাইট = ১ মেগাবাইট</a:t>
            </a:r>
            <a:endPara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603403" y="3169510"/>
            <a:ext cx="6905476" cy="3151703"/>
          </a:xfrm>
          <a:custGeom>
            <a:avLst/>
            <a:gdLst>
              <a:gd name="connsiteX0" fmla="*/ 0 w 6905476"/>
              <a:gd name="connsiteY0" fmla="*/ 1575852 h 3151703"/>
              <a:gd name="connsiteX1" fmla="*/ 3452738 w 6905476"/>
              <a:gd name="connsiteY1" fmla="*/ 0 h 3151703"/>
              <a:gd name="connsiteX2" fmla="*/ 6905476 w 6905476"/>
              <a:gd name="connsiteY2" fmla="*/ 1575852 h 3151703"/>
              <a:gd name="connsiteX3" fmla="*/ 3452738 w 6905476"/>
              <a:gd name="connsiteY3" fmla="*/ 3151704 h 3151703"/>
              <a:gd name="connsiteX4" fmla="*/ 0 w 6905476"/>
              <a:gd name="connsiteY4" fmla="*/ 1575852 h 315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5476" h="3151703">
                <a:moveTo>
                  <a:pt x="0" y="1575852"/>
                </a:moveTo>
                <a:cubicBezTo>
                  <a:pt x="0" y="705533"/>
                  <a:pt x="1545843" y="0"/>
                  <a:pt x="3452738" y="0"/>
                </a:cubicBezTo>
                <a:cubicBezTo>
                  <a:pt x="5359633" y="0"/>
                  <a:pt x="6905476" y="705533"/>
                  <a:pt x="6905476" y="1575852"/>
                </a:cubicBezTo>
                <a:cubicBezTo>
                  <a:pt x="6905476" y="2446171"/>
                  <a:pt x="5359633" y="3151704"/>
                  <a:pt x="3452738" y="3151704"/>
                </a:cubicBezTo>
                <a:cubicBezTo>
                  <a:pt x="1545843" y="3151704"/>
                  <a:pt x="0" y="2446171"/>
                  <a:pt x="0" y="1575852"/>
                </a:cubicBezTo>
                <a:close/>
              </a:path>
            </a:pathLst>
          </a:custGeom>
          <a:solidFill>
            <a:srgbClr val="CA067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58947" tIns="454341" rIns="1758948" bIns="247143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১০২৪ বাইট = ১ কিলোবাইট</a:t>
            </a:r>
            <a:endPara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838614" y="4029066"/>
            <a:ext cx="4515737" cy="2292148"/>
          </a:xfrm>
          <a:custGeom>
            <a:avLst/>
            <a:gdLst>
              <a:gd name="connsiteX0" fmla="*/ 0 w 4515737"/>
              <a:gd name="connsiteY0" fmla="*/ 1146074 h 2292148"/>
              <a:gd name="connsiteX1" fmla="*/ 2257869 w 4515737"/>
              <a:gd name="connsiteY1" fmla="*/ 0 h 2292148"/>
              <a:gd name="connsiteX2" fmla="*/ 4515738 w 4515737"/>
              <a:gd name="connsiteY2" fmla="*/ 1146074 h 2292148"/>
              <a:gd name="connsiteX3" fmla="*/ 2257869 w 4515737"/>
              <a:gd name="connsiteY3" fmla="*/ 2292148 h 2292148"/>
              <a:gd name="connsiteX4" fmla="*/ 0 w 4515737"/>
              <a:gd name="connsiteY4" fmla="*/ 1146074 h 229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737" h="2292148">
                <a:moveTo>
                  <a:pt x="0" y="1146074"/>
                </a:moveTo>
                <a:cubicBezTo>
                  <a:pt x="0" y="513115"/>
                  <a:pt x="1010882" y="0"/>
                  <a:pt x="2257869" y="0"/>
                </a:cubicBezTo>
                <a:cubicBezTo>
                  <a:pt x="3504856" y="0"/>
                  <a:pt x="4515738" y="513115"/>
                  <a:pt x="4515738" y="1146074"/>
                </a:cubicBezTo>
                <a:cubicBezTo>
                  <a:pt x="4515738" y="1779033"/>
                  <a:pt x="3504856" y="2292148"/>
                  <a:pt x="2257869" y="2292148"/>
                </a:cubicBezTo>
                <a:cubicBezTo>
                  <a:pt x="1010882" y="2292148"/>
                  <a:pt x="0" y="1779033"/>
                  <a:pt x="0" y="114607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60450" tIns="772173" rIns="860451" bIns="772173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বিট = ১ বাইট </a:t>
            </a:r>
            <a:endParaRPr lang="en-US" sz="2800" b="1" kern="12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6083" y="416387"/>
            <a:ext cx="2756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মেমোরির একক</a:t>
            </a:r>
            <a:endParaRPr lang="en-US" sz="4000" u="sng" dirty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74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2443</TotalTime>
  <Words>531</Words>
  <Application>Microsoft Office PowerPoint</Application>
  <PresentationFormat>Widescreen</PresentationFormat>
  <Paragraphs>102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Symbol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Aminul</cp:lastModifiedBy>
  <cp:revision>504</cp:revision>
  <dcterms:created xsi:type="dcterms:W3CDTF">2013-12-11T11:27:31Z</dcterms:created>
  <dcterms:modified xsi:type="dcterms:W3CDTF">2017-10-07T16:53:34Z</dcterms:modified>
</cp:coreProperties>
</file>